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  <p:italic r:id="rId31"/>
      <p:boldItalic r:id="rId32"/>
    </p:embeddedFont>
    <p:embeddedFont>
      <p:font typeface="Quicksand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italic.fntdata"/><Relationship Id="rId3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33" Type="http://schemas.openxmlformats.org/officeDocument/2006/relationships/font" Target="fonts/Quicksand-regular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Quicksan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you haven’t heard, integration - traditionally the most unloved sector of enterprise software - is sexy again. The rise of numerous iPaaS vendors, more than $1B in recent VC investments into integration vendors and MuleSoft’s acquisition by CRM has created a renewed interest in one of the largest and oldest segments of enterprise software.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** Slide - include the quote from Massimo, and perhaps a graph of the recent VC investments in the integration space? We could also show the recent integration M&amp;A activity from the past year. 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Why is this?????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0" name="Google Shape;6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hyperlink" Target="http://www.zdnet.com/blog/hinchcliffe/running-your-soa-like-a-web-startup/52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and API Management</a:t>
            </a:r>
            <a:endParaRPr/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57251"/>
            <a:ext cx="864866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-150" y="857225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7100">
                <a:latin typeface="Quicksand"/>
                <a:ea typeface="Quicksand"/>
                <a:cs typeface="Quicksand"/>
                <a:sym typeface="Quicksand"/>
              </a:rPr>
              <a:t>$33,000,000,000,000</a:t>
            </a:r>
            <a:endParaRPr sz="71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icksand"/>
              <a:buNone/>
            </a:pPr>
            <a:r>
              <a:rPr lang="en-US" sz="4700">
                <a:latin typeface="Quicksand"/>
                <a:ea typeface="Quicksand"/>
                <a:cs typeface="Quicksand"/>
                <a:sym typeface="Quicksand"/>
              </a:rPr>
              <a:t>assets in custody</a:t>
            </a:r>
            <a:endParaRPr sz="47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51925" y="857225"/>
            <a:ext cx="8681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4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“We want to blur the lines between our technology and our customers”</a:t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t/>
            </a:r>
            <a:endParaRPr sz="48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3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J</a:t>
            </a: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onathan Pearl,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Director and Global Head,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NEXEN Platform Management, 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Quicksand"/>
              <a:buNone/>
            </a:pPr>
            <a:r>
              <a:rPr lang="en-US"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rPr>
              <a:t>BNY Mellon</a:t>
            </a:r>
            <a:endParaRPr sz="2200">
              <a:solidFill>
                <a:schemeClr val="dk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/>
        </p:nvSpPr>
        <p:spPr>
          <a:xfrm>
            <a:off x="1017150" y="938475"/>
            <a:ext cx="7105500" cy="761700"/>
          </a:xfrm>
          <a:prstGeom prst="rect">
            <a:avLst/>
          </a:prstGeom>
          <a:solidFill>
            <a:srgbClr val="FFFFFF">
              <a:alpha val="7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4400"/>
              <a:buFont typeface="Montserrat"/>
              <a:buNone/>
            </a:pPr>
            <a:r>
              <a:rPr lang="en-US" sz="4400">
                <a:solidFill>
                  <a:srgbClr val="FF5000"/>
                </a:solidFill>
                <a:latin typeface="Montserrat"/>
                <a:ea typeface="Montserrat"/>
                <a:cs typeface="Montserrat"/>
                <a:sym typeface="Montserrat"/>
              </a:rPr>
              <a:t>The Global Impact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1016990" y="2136699"/>
            <a:ext cx="7105500" cy="761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APIs now account for 25% of the Internet’s traffic.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1016990" y="2898549"/>
            <a:ext cx="7105500" cy="10383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$1 trillion is up for grabs through the redistribution of revenue through APIs (McKinsey 2017).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1016990" y="3936849"/>
            <a:ext cx="7105500" cy="704700"/>
          </a:xfrm>
          <a:prstGeom prst="rect">
            <a:avLst/>
          </a:prstGeom>
          <a:solidFill>
            <a:srgbClr val="000000">
              <a:alpha val="73725"/>
            </a:srgbClr>
          </a:solidFill>
          <a:ln>
            <a:noFill/>
          </a:ln>
        </p:spPr>
        <p:txBody>
          <a:bodyPr anchorCtr="0" anchor="ctr" bIns="91425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icksand"/>
              <a:buNone/>
            </a:pPr>
            <a:r>
              <a:rPr lang="en-US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25% of revenue flows through APIs (Vanson Bourne 2018).</a:t>
            </a:r>
            <a:endParaRPr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5798" y="994919"/>
            <a:ext cx="791100" cy="1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7200"/>
              <a:buFont typeface="Source Code Pro"/>
              <a:buNone/>
            </a:pPr>
            <a:r>
              <a:rPr b="1" lang="en-US" sz="7200">
                <a:solidFill>
                  <a:srgbClr val="FF5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</a:t>
            </a:r>
            <a:endParaRPr b="1" sz="7200">
              <a:solidFill>
                <a:srgbClr val="FF5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414350" y="1565613"/>
            <a:ext cx="6862200" cy="2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APIs create business agility that fosters the rapid business reconfiguration necessary to continually adapt to an unknown future of constant change.</a:t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1326675" y="4546500"/>
            <a:ext cx="4230600" cy="5456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Quicksand"/>
              <a:buNone/>
            </a:pPr>
            <a:r>
              <a:rPr b="1" lang="en-US" sz="18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- Randy Heffner</a:t>
            </a:r>
            <a:endParaRPr b="1" sz="18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00"/>
              <a:buFont typeface="Quicksand"/>
              <a:buNone/>
            </a:pPr>
            <a:r>
              <a:rPr lang="en-US" sz="9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    </a:t>
            </a: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Forrester Research</a:t>
            </a:r>
            <a:endParaRPr sz="1600">
              <a:solidFill>
                <a:srgbClr val="43434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Opportunities</a:t>
            </a:r>
            <a:endParaRPr/>
          </a:p>
        </p:txBody>
      </p:sp>
      <p:pic>
        <p:nvPicPr>
          <p:cNvPr id="179" name="Google Shape;17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526" y="1417638"/>
            <a:ext cx="4813140" cy="323751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193660" y="4996126"/>
            <a:ext cx="8508743" cy="1110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25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“APIs create a new relationship opportunity –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B2D; Business to Developer, that creates</a:t>
            </a:r>
            <a:endParaRPr/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 B2C, B2B and indirect B2C relations”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 sz="3600"/>
              <a:t>Running your SOA like a Web startup</a:t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8008"/>
          <a:stretch/>
        </p:blipFill>
        <p:spPr>
          <a:xfrm>
            <a:off x="1780829" y="1239939"/>
            <a:ext cx="4474719" cy="4273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03695" y="5443971"/>
            <a:ext cx="8483105" cy="6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http://www.zdnet.com/blog/hinchcliffe/running-your-soa-like-a-web-startup/525</a:t>
            </a: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7652"/>
            <a:ext cx="8838900" cy="456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457200" y="6025850"/>
            <a:ext cx="775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https://searchapparchitecture.techtarget.com/definition/API-management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 Management benefits</a:t>
            </a:r>
            <a:endParaRPr/>
          </a:p>
        </p:txBody>
      </p:sp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Storefront</a:t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Prototyping and fast feedback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Aggregation and virtualisation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Versioning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Documentation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Key issuing and management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Transparent OAuth2, JWT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Workflows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On-boarding, subscription, approval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Throttling and monetisation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Analytics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Breakup of the Corporation</a:t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09700"/>
            <a:ext cx="8229600" cy="5182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31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An API</a:t>
            </a:r>
            <a:r>
              <a:rPr lang="en-US" sz="2700"/>
              <a:t> is a business capability delivered over the Internet to internal or external consumers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Network accessible function 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using standard web protocols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With well-defined interfaces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Designed for access by third-parties</a:t>
            </a:r>
            <a:br>
              <a:rPr lang="en-US" sz="2200"/>
            </a:br>
            <a:endParaRPr sz="2200"/>
          </a:p>
          <a:p>
            <a:pPr indent="-342931" lvl="0" marL="342900" rtl="0" algn="l"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 sz="2700"/>
              <a:t>A Managed API</a:t>
            </a:r>
            <a:r>
              <a:rPr lang="en-US" sz="2700"/>
              <a:t> is: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Actively advertised and subscribe-able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Available with SLAs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Secured, authenticated, authorized and protected</a:t>
            </a:r>
            <a:endParaRPr/>
          </a:p>
          <a:p>
            <a:pPr indent="-285750" lvl="1" marL="558086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200"/>
              <a:t>Monitored and monetized with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APIs All the Way…</a:t>
            </a:r>
            <a:endParaRPr/>
          </a:p>
        </p:txBody>
      </p:sp>
      <p:pic>
        <p:nvPicPr>
          <p:cNvPr id="106" name="Google Shape;106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784" y="1550378"/>
            <a:ext cx="6943599" cy="3938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statistics</a:t>
            </a:r>
            <a:br>
              <a:rPr lang="en-US"/>
            </a:br>
            <a:r>
              <a:rPr lang="en-US"/>
              <a:t>(3-5 years old)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864" lvl="0" marL="195864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Twitter : More than 15 billion calls per day 75% through APIs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Netflix : More than 1 </a:t>
            </a:r>
            <a:r>
              <a:rPr lang="en-US" sz="1600"/>
              <a:t>billion</a:t>
            </a:r>
            <a:r>
              <a:rPr lang="en-US" sz="1800"/>
              <a:t>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Facebook : More than 5 billion calls per day 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Amazon : More than 260 billion objects store in S3</a:t>
            </a:r>
            <a:endParaRPr/>
          </a:p>
          <a:p>
            <a:pPr indent="-195864" lvl="0" marL="195864" rtl="0" algn="ctr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eBay : More than 6 billion transactions per day</a:t>
            </a:r>
            <a:endParaRPr sz="1800"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779" y="3832084"/>
            <a:ext cx="2227292" cy="102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484" y="4027861"/>
            <a:ext cx="2845344" cy="551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3284" y="4698692"/>
            <a:ext cx="2031360" cy="94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1766" y="3832083"/>
            <a:ext cx="2635004" cy="92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581" y="4918941"/>
            <a:ext cx="1367206" cy="10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4567650" y="2826951"/>
            <a:ext cx="3728400" cy="23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None/>
            </a:pPr>
            <a:r>
              <a:rPr lang="en-US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APIs integrate road, rail, and commuter systems to fuel data intelligence and decision making.</a:t>
            </a:r>
            <a:endParaRPr sz="2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855750" y="2827067"/>
            <a:ext cx="5542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21"/>
          <p:cNvSpPr/>
          <p:nvPr/>
        </p:nvSpPr>
        <p:spPr>
          <a:xfrm>
            <a:off x="4567650" y="2224951"/>
            <a:ext cx="2603400" cy="6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3657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Quicksand"/>
              <a:buNone/>
            </a:pPr>
            <a:r>
              <a:rPr lang="en-US" sz="1600">
                <a:solidFill>
                  <a:srgbClr val="434343"/>
                </a:solidFill>
                <a:latin typeface="Quicksand"/>
                <a:ea typeface="Quicksand"/>
                <a:cs typeface="Quicksand"/>
                <a:sym typeface="Quicksand"/>
              </a:rPr>
              <a:t>The role of APIs</a:t>
            </a:r>
            <a:endParaRPr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" y="1"/>
            <a:ext cx="456793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648125" y="2826951"/>
            <a:ext cx="3919500" cy="2348800"/>
          </a:xfrm>
          <a:prstGeom prst="rect">
            <a:avLst/>
          </a:prstGeom>
          <a:solidFill>
            <a:srgbClr val="000000">
              <a:alpha val="58431"/>
            </a:srgbClr>
          </a:solidFill>
          <a:ln>
            <a:noFill/>
          </a:ln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Quicksand"/>
              <a:buNone/>
            </a:pPr>
            <a:r>
              <a:rPr lang="en-US" sz="22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Delivering safer commuter experiences.</a:t>
            </a:r>
            <a:endParaRPr sz="22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0" y="1074667"/>
            <a:ext cx="3564900" cy="11502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125" y="1329342"/>
            <a:ext cx="2189839" cy="65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09956"/>
            <a:ext cx="9144000" cy="543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